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2" autoAdjust="0"/>
    <p:restoredTop sz="80469" autoAdjust="0"/>
  </p:normalViewPr>
  <p:slideViewPr>
    <p:cSldViewPr snapToGrid="0">
      <p:cViewPr>
        <p:scale>
          <a:sx n="56" d="100"/>
          <a:sy n="56" d="100"/>
        </p:scale>
        <p:origin x="376" y="169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Try applying our server recipe from the </a:t>
            </a:r>
            <a:r>
              <a:rPr lang="en-US" dirty="0" err="1" smtClean="0"/>
              <a:t>iis</a:t>
            </a:r>
            <a:r>
              <a:rPr lang="en-US" dirty="0" smtClean="0"/>
              <a:t>-demo cookbook using `chef-client` in local mode.</a:t>
            </a:r>
          </a:p>
          <a:p>
            <a:endParaRPr lang="en-US" dirty="0" smtClean="0"/>
          </a:p>
          <a:p>
            <a:r>
              <a:rPr lang="en-US" dirty="0" smtClean="0"/>
              <a:t>Upon execution you unfortunately are presented with an error. </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p>
          <a:p>
            <a:endParaRPr lang="en-US" dirty="0" smtClean="0"/>
          </a:p>
          <a:p>
            <a:r>
              <a:rPr lang="en-US" dirty="0" smtClean="0"/>
              <a:t>Instructor Note: This</a:t>
            </a:r>
            <a:r>
              <a:rPr lang="en-US" baseline="0" dirty="0" smtClean="0"/>
              <a:t> is suppose to fail. chef-client requires the cookbooks to be in a cookbooks directory. The second warning message tells the user of the application that it was unable to find a cookbooks directory.</a:t>
            </a:r>
          </a:p>
          <a:p>
            <a:endParaRPr lang="en-US" dirty="0" smtClean="0"/>
          </a:p>
          <a:p>
            <a:r>
              <a:rPr lang="en-US" dirty="0" smtClean="0"/>
              <a:t>Instructor Note: The other warning about 'No config file found or specified on command line, using command line options'</a:t>
            </a:r>
            <a:r>
              <a:rPr lang="en-US" baseline="0" dirty="0" smtClean="0"/>
              <a:t> is looking for a config file at a default location, which we have not created nor we will create one at this time. There is a flag '-c' that allows you to specify a configuration file as well. But again specifying the configuration file will be automatically when the instance is bootstrapped.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directory named 'cookbooks'.</a:t>
            </a:r>
            <a:r>
              <a:rPr lang="en-US" baseline="0" dirty="0" smtClean="0"/>
              <a:t> Then move the </a:t>
            </a:r>
            <a:r>
              <a:rPr lang="en-US" dirty="0" smtClean="0"/>
              <a:t>workstation cookbook and </a:t>
            </a:r>
            <a:r>
              <a:rPr lang="en-US" dirty="0" err="1" smtClean="0"/>
              <a:t>iis</a:t>
            </a:r>
            <a:r>
              <a:rPr lang="en-US" dirty="0" smtClean="0"/>
              <a:t>-demo cookbook into the cookbooks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that again--this time with all of our cookbooks in the cookbooks directory like `chef-client` expects.</a:t>
            </a:r>
          </a:p>
          <a:p>
            <a:endParaRPr lang="en-US" dirty="0" smtClean="0"/>
          </a:p>
          <a:p>
            <a:r>
              <a:rPr lang="en-US" dirty="0" smtClean="0"/>
              <a:t>Try applying the </a:t>
            </a:r>
            <a:r>
              <a:rPr lang="en-US" dirty="0" err="1" smtClean="0"/>
              <a:t>iis</a:t>
            </a:r>
            <a:r>
              <a:rPr lang="en-US" dirty="0" smtClean="0"/>
              <a:t>-demo cookbook's recipe named server.</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dirty="0" smtClean="0"/>
              <a:t>'disable-</a:t>
            </a:r>
            <a:r>
              <a:rPr lang="en-US" dirty="0" err="1" smtClean="0"/>
              <a:t>uac</a:t>
            </a:r>
            <a:r>
              <a:rPr lang="en-US" b="0" i="0"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t>
            </a:r>
            <a:r>
              <a:rPr lang="en-US" dirty="0" err="1" smtClean="0"/>
              <a:t>iis</a:t>
            </a:r>
            <a:r>
              <a:rPr lang="en-US" dirty="0" smtClean="0"/>
              <a:t>-demo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a:t>
            </a:r>
            <a:r>
              <a:rPr lang="en-US" dirty="0" smtClean="0"/>
              <a:t>'disable-</a:t>
            </a:r>
            <a:r>
              <a:rPr lang="en-US" dirty="0" err="1" smtClean="0"/>
              <a:t>uac</a:t>
            </a:r>
            <a:r>
              <a:rPr lang="en-US" dirty="0" smtClean="0"/>
              <a:t>'</a:t>
            </a:r>
            <a:r>
              <a:rPr lang="en-US" baseline="0" dirty="0" smtClean="0"/>
              <a:t> </a:t>
            </a:r>
            <a:r>
              <a:rPr lang="en-US" baseline="0" dirty="0" smtClean="0"/>
              <a:t>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err="1" smtClean="0"/>
              <a:t>iis</a:t>
            </a:r>
            <a:r>
              <a:rPr lang="en-US" dirty="0" smtClean="0"/>
              <a:t>-demo</a:t>
            </a:r>
            <a:r>
              <a:rPr lang="uk-UA" dirty="0" smtClean="0"/>
              <a:t>'</a:t>
            </a:r>
            <a:r>
              <a:rPr lang="en-US" dirty="0" smtClean="0"/>
              <a:t> cookbook's </a:t>
            </a:r>
            <a:r>
              <a:rPr lang="uk-UA" dirty="0" smtClean="0"/>
              <a:t>'</a:t>
            </a:r>
            <a:r>
              <a:rPr lang="en-US" dirty="0" smtClean="0"/>
              <a:t>server</a:t>
            </a:r>
            <a:r>
              <a:rPr lang="uk-UA" dirty="0" smtClean="0"/>
              <a:t>'</a:t>
            </a:r>
            <a:r>
              <a:rPr lang="en-US" dirty="0" smtClean="0"/>
              <a: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recipes, and include a recipe within another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a:t>
            </a:r>
            <a:r>
              <a:rPr lang="en-US" baseline="0" dirty="0" smtClean="0"/>
              <a:t>'</a:t>
            </a:r>
            <a:r>
              <a:rPr lang="en-US" dirty="0" smtClean="0"/>
              <a:t>disable-</a:t>
            </a:r>
            <a:r>
              <a:rPr lang="en-US" dirty="0" err="1" smtClean="0"/>
              <a:t>uac</a:t>
            </a:r>
            <a:r>
              <a:rPr lang="en-US" dirty="0" smtClean="0"/>
              <a:t>' recipe</a:t>
            </a:r>
            <a:r>
              <a:rPr lang="en-US" dirty="0" smtClean="0"/>
              <a:t>.</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a:t>
            </a:r>
            <a:r>
              <a:rPr lang="en-US" dirty="0" smtClean="0"/>
              <a:t>'disable-</a:t>
            </a:r>
            <a:r>
              <a:rPr lang="en-US" dirty="0" err="1" smtClean="0"/>
              <a:t>uac</a:t>
            </a:r>
            <a:r>
              <a:rPr lang="en-US" dirty="0" smtClean="0"/>
              <a:t>'</a:t>
            </a:r>
            <a:r>
              <a:rPr lang="en-US" baseline="0" dirty="0" smtClean="0"/>
              <a:t> </a:t>
            </a:r>
            <a:r>
              <a:rPr lang="en-US" dirty="0" smtClean="0"/>
              <a:t>recipe</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t>
            </a:r>
            <a:r>
              <a:rPr lang="en-US" dirty="0" err="1" smtClean="0"/>
              <a:t>iis</a:t>
            </a:r>
            <a:r>
              <a:rPr lang="en-US" dirty="0" smtClean="0"/>
              <a:t>-demo cookbook's default recipe to include the </a:t>
            </a:r>
            <a:r>
              <a:rPr lang="en-US" dirty="0" err="1" smtClean="0"/>
              <a:t>iis</a:t>
            </a:r>
            <a:r>
              <a:rPr lang="en-US" dirty="0" smtClean="0"/>
              <a:t>-demo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t>
            </a:r>
            <a:r>
              <a:rPr lang="en-US" dirty="0" err="1" smtClean="0"/>
              <a:t>iis</a:t>
            </a:r>
            <a:r>
              <a:rPr lang="en-US" dirty="0" smtClean="0"/>
              <a:t>-demo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t>
            </a:r>
            <a:r>
              <a:rPr lang="en-US" dirty="0" err="1" smtClean="0"/>
              <a:t>iis</a:t>
            </a:r>
            <a:r>
              <a:rPr lang="en-US" dirty="0" smtClean="0"/>
              <a:t>-demo. This will load your </a:t>
            </a:r>
            <a:r>
              <a:rPr lang="en-US" dirty="0" err="1" smtClean="0"/>
              <a:t>iis</a:t>
            </a:r>
            <a:r>
              <a:rPr lang="en-US" dirty="0" smtClean="0"/>
              <a:t>-demo cookbook's default recipe, which in turn loads the </a:t>
            </a:r>
            <a:r>
              <a:rPr lang="en-US" dirty="0" err="1" smtClean="0"/>
              <a:t>iis</a:t>
            </a:r>
            <a:r>
              <a:rPr lang="en-US" dirty="0" smtClean="0"/>
              <a:t>-demo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'chef-apply' is valuable tool for exploring resources within recipes without having to wrestle with all the folders and files associated with cookbooks. For the remainder of the modules we will not return to using 'chef-apply'. In the future you will most likely be using 'chef-client'. You may return to 'chef-apply' in your adventures when you find yourself wanting to test out an idea for a new recipe on a new platform or platform version. The speed of the tool is valuable.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a:t>
            </a:r>
            <a:r>
              <a:rPr lang="en-US" dirty="0" smtClean="0"/>
              <a:t>Chef</a:t>
            </a:r>
            <a:r>
              <a:rPr lang="en-US" baseline="0" dirty="0" smtClean="0"/>
              <a:t> Development </a:t>
            </a:r>
            <a:r>
              <a:rPr lang="en-US" dirty="0" smtClean="0"/>
              <a:t>Kit</a:t>
            </a:r>
            <a:r>
              <a:rPr lang="en-US" baseline="0" dirty="0" smtClean="0"/>
              <a:t> (</a:t>
            </a:r>
            <a:r>
              <a:rPr lang="en-US" baseline="0" dirty="0" err="1" smtClean="0"/>
              <a:t>ChefDK</a:t>
            </a:r>
            <a:r>
              <a:rPr lang="en-US" baseline="0" dirty="0" smtClean="0"/>
              <a:t>)</a:t>
            </a:r>
            <a:r>
              <a:rPr lang="en-US" dirty="0" smtClean="0"/>
              <a:t>, </a:t>
            </a:r>
            <a:r>
              <a:rPr lang="en-US" dirty="0" smtClean="0"/>
              <a:t>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the a run list of recipes. In this case we are applying one recipe and that is the </a:t>
            </a:r>
            <a:r>
              <a:rPr lang="en-US" dirty="0" smtClean="0"/>
              <a:t>disable-</a:t>
            </a:r>
            <a:r>
              <a:rPr lang="en-US" dirty="0" err="1" smtClean="0"/>
              <a:t>uac</a:t>
            </a:r>
            <a:r>
              <a:rPr lang="en-US" baseline="0" dirty="0" smtClean="0"/>
              <a:t> </a:t>
            </a:r>
            <a:r>
              <a:rPr lang="en-US" dirty="0" smtClean="0"/>
              <a:t>recipe </a:t>
            </a:r>
            <a:r>
              <a:rPr lang="en-US" dirty="0" smtClean="0"/>
              <a:t>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t>
            </a:r>
            <a:r>
              <a:rPr lang="en-US" dirty="0" err="1" smtClean="0"/>
              <a:t>iis</a:t>
            </a:r>
            <a:r>
              <a:rPr lang="en-US" dirty="0" smtClean="0"/>
              <a:t>-demo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a:t>
            </a:r>
            <a:r>
              <a:rPr lang="en-US" dirty="0" smtClean="0"/>
              <a:t>disable-</a:t>
            </a:r>
            <a:r>
              <a:rPr lang="en-US" dirty="0" err="1" smtClean="0"/>
              <a:t>uac</a:t>
            </a:r>
            <a:r>
              <a:rPr lang="en-US" baseline="0" dirty="0" smtClean="0"/>
              <a:t> </a:t>
            </a:r>
            <a:r>
              <a:rPr lang="en-US" dirty="0" smtClean="0"/>
              <a:t>recipe </a:t>
            </a:r>
            <a:r>
              <a:rPr lang="en-US" dirty="0" smtClean="0"/>
              <a:t>from the workstation cookbook and the server recipe within our </a:t>
            </a:r>
            <a:r>
              <a:rPr lang="en-US" dirty="0" err="1" smtClean="0"/>
              <a:t>iis</a:t>
            </a:r>
            <a:r>
              <a:rPr lang="en-US" dirty="0" smtClean="0"/>
              <a:t>-demo cookbook</a:t>
            </a:r>
            <a:r>
              <a:rPr lang="en-US" dirty="0" smtClean="0"/>
              <a:t>.</a:t>
            </a:r>
            <a:endParaRPr lang="en-US" dirty="0" smtClean="0"/>
          </a:p>
          <a:p>
            <a:endParaRPr lang="en-US" baseline="0" dirty="0" smtClean="0"/>
          </a:p>
          <a:p>
            <a:r>
              <a:rPr lang="en-US" dirty="0" smtClean="0"/>
              <a:t>It </a:t>
            </a:r>
            <a:r>
              <a:rPr lang="en-US" dirty="0" smtClean="0"/>
              <a:t>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a:t>
            </a:r>
            <a:r>
              <a:rPr lang="en-US" b="0" dirty="0" smtClean="0"/>
              <a:t>with 'chef-client' is different than 'chef-apply' and that is because chef-client's default behavior is to communicate with a Chef server. So we use the '--local-mode' flag to ask 'chef-client' to look for the cookbooks 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a:t>
            </a:r>
            <a:r>
              <a:rPr lang="en-US" b="0" dirty="0" smtClean="0"/>
              <a:t>with 'chef-client',</a:t>
            </a:r>
            <a:r>
              <a:rPr lang="en-US" b="0" baseline="0" dirty="0" smtClean="0"/>
              <a:t> </a:t>
            </a:r>
            <a:r>
              <a:rPr lang="en-US" dirty="0" smtClean="0"/>
              <a:t>we define a run list. This is an ordered list of recipes that we want to apply to the system. When you define a recipe from a cookbook on the run list, there is a particular convention:</a:t>
            </a:r>
          </a:p>
          <a:p>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Tree>
    <p:extLst>
      <p:ext uri="{BB962C8B-B14F-4D97-AF65-F5344CB8AC3E}">
        <p14:creationId xmlns:p14="http://schemas.microsoft.com/office/powerpoint/2010/main" val="29888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871673"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GE</a:t>
            </a:r>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Group</a:t>
            </a:r>
            <a:r>
              <a:rPr lang="en-US" sz="3200" b="1" baseline="0" dirty="0" smtClean="0"/>
              <a:t> Exercise </a:t>
            </a:r>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06818" y="551454"/>
            <a:ext cx="2283164" cy="2315320"/>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6" r:id="rId10"/>
    <p:sldLayoutId id="2147483764" r:id="rId11"/>
    <p:sldLayoutId id="2147483780" r:id="rId12"/>
    <p:sldLayoutId id="2147483766" r:id="rId13"/>
    <p:sldLayoutId id="2147483779" r:id="rId14"/>
    <p:sldLayoutId id="2147483767" r:id="rId15"/>
    <p:sldLayoutId id="2147483723" r:id="rId16"/>
    <p:sldLayoutId id="2147483795" r:id="rId17"/>
    <p:sldLayoutId id="2147483801" r:id="rId18"/>
    <p:sldLayoutId id="2147483802"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hyperlink" Target="https://docs.chef.io/chef_client.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Group Exercise: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[2015-09-15T14:52:45+00:00] WARN: No </a:t>
            </a:r>
            <a:r>
              <a:rPr lang="en-US" dirty="0" err="1" smtClean="0"/>
              <a:t>config</a:t>
            </a:r>
            <a:r>
              <a:rPr lang="en-US" dirty="0" smtClean="0"/>
              <a:t> file found or specified on command line, using command line options.</a:t>
            </a:r>
          </a:p>
          <a:p>
            <a:r>
              <a:rPr lang="en-US" dirty="0" smtClean="0"/>
              <a:t>[2015-09-15T14:52:45+00:00] WARN: No cookbooks directory found at or above current directory.  Assuming /home/chef.</a:t>
            </a:r>
          </a:p>
          <a:p>
            <a:r>
              <a:rPr lang="en-US" dirty="0" smtClean="0"/>
              <a:t>Starting Chef Client, version 12.3.0</a:t>
            </a:r>
          </a:p>
          <a:p>
            <a:r>
              <a:rPr lang="en-US" dirty="0" smtClean="0"/>
              <a:t>resolving cookbooks for run list: ["</a:t>
            </a:r>
            <a:r>
              <a:rPr lang="en-US" dirty="0" err="1" smtClean="0"/>
              <a:t>iis</a:t>
            </a:r>
            <a:r>
              <a:rPr lang="en-US" dirty="0" smtClean="0"/>
              <a:t>-demo::server"]</a:t>
            </a:r>
          </a:p>
          <a:p>
            <a:endParaRPr lang="en-US" dirty="0" smtClean="0"/>
          </a:p>
          <a:p>
            <a:r>
              <a:rPr lang="en-US" dirty="0" smtClean="0"/>
              <a:t>================================================================================</a:t>
            </a:r>
          </a:p>
          <a:p>
            <a:r>
              <a:rPr lang="en-US" dirty="0" smtClean="0"/>
              <a:t>Error Resolving Cookbooks for Run List:</a:t>
            </a:r>
          </a:p>
          <a:p>
            <a:r>
              <a:rPr lang="en-US" dirty="0" smtClean="0"/>
              <a:t>================================================================================</a:t>
            </a:r>
            <a:endParaRPr lang="en-US" dirty="0"/>
          </a:p>
        </p:txBody>
      </p:sp>
      <p:sp>
        <p:nvSpPr>
          <p:cNvPr id="3" name="Title 2"/>
          <p:cNvSpPr>
            <a:spLocks noGrp="1"/>
          </p:cNvSpPr>
          <p:nvPr>
            <p:ph type="title"/>
          </p:nvPr>
        </p:nvSpPr>
        <p:spPr/>
        <p:txBody>
          <a:bodyPr>
            <a:normAutofit/>
          </a:bodyPr>
          <a:lstStyle/>
          <a:p>
            <a:r>
              <a:rPr lang="en-US" sz="4800" dirty="0" smtClean="0"/>
              <a:t>GE: </a:t>
            </a:r>
            <a:r>
              <a:rPr lang="en-US" sz="4800" dirty="0"/>
              <a:t>Apply </a:t>
            </a:r>
            <a:r>
              <a:rPr lang="en-US" sz="4800" dirty="0" smtClean="0"/>
              <a:t>the '</a:t>
            </a:r>
            <a:r>
              <a:rPr lang="en-US" sz="4800" dirty="0" err="1" smtClean="0">
                <a:cs typeface="Courier New" panose="02070309020205020404" pitchFamily="49" charset="0"/>
              </a:rPr>
              <a:t>iis</a:t>
            </a:r>
            <a:r>
              <a:rPr lang="en-US" sz="4800" dirty="0" smtClean="0">
                <a:cs typeface="Courier New" panose="02070309020205020404" pitchFamily="49" charset="0"/>
              </a:rPr>
              <a:t>-demo::server' </a:t>
            </a:r>
            <a:r>
              <a:rPr lang="en-US" sz="4800" dirty="0"/>
              <a:t>R</a:t>
            </a:r>
            <a:r>
              <a:rPr lang="en-US" sz="4800" dirty="0" smtClean="0"/>
              <a:t>ecipe Locally</a:t>
            </a:r>
            <a:endParaRPr lang="en-US" sz="4800" dirty="0"/>
          </a:p>
        </p:txBody>
      </p:sp>
      <p:sp>
        <p:nvSpPr>
          <p:cNvPr id="4" name="Text Placeholder 3"/>
          <p:cNvSpPr>
            <a:spLocks noGrp="1"/>
          </p:cNvSpPr>
          <p:nvPr>
            <p:ph type="body" sz="quarter" idx="11"/>
          </p:nvPr>
        </p:nvSpPr>
        <p:spPr>
          <a:xfrm>
            <a:off x="1121104" y="1159390"/>
            <a:ext cx="14422528" cy="1076577"/>
          </a:xfrm>
        </p:spPr>
        <p:txBody>
          <a:bodyPr/>
          <a:lstStyle/>
          <a:p>
            <a:r>
              <a:rPr lang="en-US" sz="3100" dirty="0" smtClean="0"/>
              <a:t>$ </a:t>
            </a:r>
            <a:r>
              <a:rPr lang="en-US" sz="3100" dirty="0" smtClean="0"/>
              <a:t>chef-client </a:t>
            </a:r>
            <a:r>
              <a:rPr lang="en-US" sz="3100" dirty="0" smtClean="0"/>
              <a:t>--local-mode -r "recipe[</a:t>
            </a:r>
            <a:r>
              <a:rPr lang="en-US" sz="3100" dirty="0" err="1" smtClean="0"/>
              <a:t>iis</a:t>
            </a:r>
            <a:r>
              <a:rPr lang="en-US" sz="3100" dirty="0" smtClean="0"/>
              <a:t>-demo::server]"</a:t>
            </a:r>
            <a:endParaRPr lang="en-US" sz="3100" dirty="0"/>
          </a:p>
        </p:txBody>
      </p:sp>
      <p:sp>
        <p:nvSpPr>
          <p:cNvPr id="5" name="Rectangle 4"/>
          <p:cNvSpPr/>
          <p:nvPr/>
        </p:nvSpPr>
        <p:spPr bwMode="auto">
          <a:xfrm>
            <a:off x="1142497" y="313140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3953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GE: Create Cookbooks Dir and Move the Cookbook</a:t>
            </a:r>
            <a:endParaRPr lang="en-US" sz="4800" dirty="0"/>
          </a:p>
        </p:txBody>
      </p:sp>
      <p:sp>
        <p:nvSpPr>
          <p:cNvPr id="4" name="Text Placeholder 3"/>
          <p:cNvSpPr>
            <a:spLocks noGrp="1"/>
          </p:cNvSpPr>
          <p:nvPr>
            <p:ph type="body" sz="quarter" idx="11"/>
          </p:nvPr>
        </p:nvSpPr>
        <p:spPr>
          <a:xfrm>
            <a:off x="1150606" y="1290294"/>
            <a:ext cx="14422528" cy="2040735"/>
          </a:xfrm>
        </p:spPr>
        <p:txBody>
          <a:bodyPr anchor="t"/>
          <a:lstStyle/>
          <a:p>
            <a:r>
              <a:rPr lang="en-US" dirty="0" smtClean="0"/>
              <a:t>$ </a:t>
            </a:r>
            <a:r>
              <a:rPr lang="en-US" dirty="0" err="1" smtClean="0"/>
              <a:t>mkdir</a:t>
            </a:r>
            <a:r>
              <a:rPr lang="en-US" dirty="0" smtClean="0"/>
              <a:t> </a:t>
            </a:r>
            <a:r>
              <a:rPr lang="en-US" dirty="0" smtClean="0"/>
              <a:t>cookbooks</a:t>
            </a:r>
          </a:p>
          <a:p>
            <a:r>
              <a:rPr lang="en-US" dirty="0" smtClean="0"/>
              <a:t>$ mv workstation cookbooks</a:t>
            </a:r>
            <a:endParaRPr lang="en-US" dirty="0" smtClean="0"/>
          </a:p>
          <a:p>
            <a:r>
              <a:rPr lang="en-US" dirty="0" smtClean="0"/>
              <a:t>$ </a:t>
            </a:r>
            <a:r>
              <a:rPr lang="en-US" dirty="0"/>
              <a:t>mv </a:t>
            </a:r>
            <a:r>
              <a:rPr lang="en-US" dirty="0" err="1" smtClean="0"/>
              <a:t>iis</a:t>
            </a:r>
            <a:r>
              <a:rPr lang="en-US" dirty="0" smtClean="0"/>
              <a:t>-demo cookbooks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2332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[2015-12-22T19:56:55+00:00] WARN: No </a:t>
            </a:r>
            <a:r>
              <a:rPr lang="en-US" sz="2300" dirty="0" err="1"/>
              <a:t>config</a:t>
            </a:r>
            <a:r>
              <a:rPr lang="en-US" sz="2300" dirty="0"/>
              <a:t> file found or specified on command line, using command line options.</a:t>
            </a:r>
          </a:p>
          <a:p>
            <a:r>
              <a:rPr lang="en-US" sz="2300" dirty="0"/>
              <a:t>Starting Chef Client, version 12.5.1</a:t>
            </a:r>
          </a:p>
          <a:p>
            <a:r>
              <a:rPr lang="en-US" sz="2300" dirty="0"/>
              <a:t>resolving cookbooks for run list: ["</a:t>
            </a:r>
            <a:r>
              <a:rPr lang="en-US" sz="2300" dirty="0" err="1"/>
              <a:t>iis</a:t>
            </a:r>
            <a:r>
              <a:rPr lang="en-US" sz="2300" dirty="0"/>
              <a:t>-demo::server"]</a:t>
            </a:r>
          </a:p>
          <a:p>
            <a:r>
              <a:rPr lang="en-US" sz="2300" dirty="0"/>
              <a:t>Synchronizing Cookbooks:</a:t>
            </a:r>
          </a:p>
          <a:p>
            <a:r>
              <a:rPr lang="en-US" sz="2300" dirty="0"/>
              <a:t>  - </a:t>
            </a:r>
            <a:r>
              <a:rPr lang="en-US" sz="2300" dirty="0" err="1"/>
              <a:t>iis</a:t>
            </a:r>
            <a:r>
              <a:rPr lang="en-US" sz="2300" dirty="0"/>
              <a:t>-demo (0.1.0)</a:t>
            </a:r>
          </a:p>
          <a:p>
            <a:r>
              <a:rPr lang="en-US" sz="2300" dirty="0"/>
              <a:t>Compiling Cookbooks...</a:t>
            </a:r>
          </a:p>
          <a:p>
            <a:r>
              <a:rPr lang="en-US" sz="2300" dirty="0"/>
              <a:t>Converging 3 resources</a:t>
            </a:r>
          </a:p>
          <a:p>
            <a:r>
              <a:rPr lang="en-US" sz="2300" dirty="0"/>
              <a:t>Recipe: </a:t>
            </a:r>
            <a:r>
              <a:rPr lang="en-US" sz="2300" dirty="0" err="1"/>
              <a:t>iis</a:t>
            </a:r>
            <a:r>
              <a:rPr lang="en-US" sz="2300" dirty="0"/>
              <a:t>-demo::server</a:t>
            </a:r>
          </a:p>
          <a:p>
            <a:r>
              <a:rPr lang="en-US" sz="2300" dirty="0"/>
              <a:t>  * </a:t>
            </a:r>
            <a:r>
              <a:rPr lang="en-US" sz="2300" dirty="0" err="1"/>
              <a:t>powershell_script</a:t>
            </a:r>
            <a:r>
              <a:rPr lang="en-US" sz="2300" dirty="0"/>
              <a:t>[Install IIS] action run</a:t>
            </a:r>
          </a:p>
          <a:p>
            <a:r>
              <a:rPr lang="en-US" sz="2300" dirty="0"/>
              <a:t>    - execute "C:\Windows\system32\</a:t>
            </a:r>
            <a:r>
              <a:rPr lang="en-US" sz="2300" dirty="0" err="1"/>
              <a:t>WindowsPowerShell</a:t>
            </a:r>
            <a:r>
              <a:rPr lang="en-US" sz="2300" dirty="0"/>
              <a:t>\v1.0\</a:t>
            </a:r>
            <a:r>
              <a:rPr lang="en-US" sz="2300" dirty="0" err="1"/>
              <a:t>powershell.exe</a:t>
            </a:r>
            <a:r>
              <a:rPr lang="en-US" sz="2300" dirty="0"/>
              <a:t>" -</a:t>
            </a:r>
            <a:r>
              <a:rPr lang="en-US" sz="2300" dirty="0" err="1"/>
              <a:t>NoLogo</a:t>
            </a:r>
            <a:r>
              <a:rPr lang="en-US" sz="2300" dirty="0"/>
              <a:t> -</a:t>
            </a:r>
            <a:r>
              <a:rPr lang="en-US" sz="2300" dirty="0" err="1"/>
              <a:t>NonInteractive</a:t>
            </a:r>
            <a:r>
              <a:rPr lang="en-US" sz="2300" dirty="0"/>
              <a:t> -</a:t>
            </a:r>
            <a:r>
              <a:rPr lang="en-US" sz="2300" dirty="0" err="1"/>
              <a:t>NoProfile</a:t>
            </a:r>
            <a:r>
              <a:rPr lang="en-US" sz="2300" dirty="0"/>
              <a:t> -</a:t>
            </a:r>
            <a:r>
              <a:rPr lang="en-US" sz="2300" dirty="0" err="1" smtClean="0"/>
              <a:t>ExecutionPolicy</a:t>
            </a:r>
            <a:r>
              <a:rPr lang="en-US" sz="2300" dirty="0" smtClean="0"/>
              <a:t> Bypass -</a:t>
            </a:r>
            <a:r>
              <a:rPr lang="en-US" sz="2300" dirty="0" err="1" smtClean="0"/>
              <a:t>InputFormat</a:t>
            </a:r>
            <a:r>
              <a:rPr lang="en-US" sz="2300" dirty="0" smtClean="0"/>
              <a:t> None -File</a:t>
            </a:r>
            <a:endParaRPr lang="en-US" sz="2300" dirty="0"/>
          </a:p>
        </p:txBody>
      </p:sp>
      <p:sp>
        <p:nvSpPr>
          <p:cNvPr id="3" name="Title 2"/>
          <p:cNvSpPr>
            <a:spLocks noGrp="1"/>
          </p:cNvSpPr>
          <p:nvPr>
            <p:ph type="title"/>
          </p:nvPr>
        </p:nvSpPr>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a:t>
            </a:r>
            <a:r>
              <a:rPr lang="en-US" sz="3100" dirty="0" smtClean="0"/>
              <a:t>chef-client </a:t>
            </a:r>
            <a:r>
              <a:rPr lang="en-US" sz="3100" dirty="0" smtClean="0"/>
              <a:t>--local-mode -r "recipe[</a:t>
            </a:r>
            <a:r>
              <a:rPr lang="en-US" sz="3100" dirty="0" err="1" smtClean="0"/>
              <a:t>iis</a:t>
            </a:r>
            <a:r>
              <a:rPr lang="en-US" sz="3100" dirty="0" smtClean="0"/>
              <a:t>-demo::server]"</a:t>
            </a:r>
            <a:endParaRPr lang="en-US" sz="3100" dirty="0"/>
          </a:p>
        </p:txBody>
      </p:sp>
      <p:sp>
        <p:nvSpPr>
          <p:cNvPr id="5" name="Rectangle 4"/>
          <p:cNvSpPr/>
          <p:nvPr/>
        </p:nvSpPr>
        <p:spPr bwMode="auto">
          <a:xfrm>
            <a:off x="1108305" y="4411168"/>
            <a:ext cx="14417959" cy="53094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sz="2300" dirty="0"/>
              <a:t>[2015-12-22T19:59:38+00:00] WARN: No </a:t>
            </a:r>
            <a:r>
              <a:rPr lang="en-US" sz="2300" dirty="0" err="1"/>
              <a:t>config</a:t>
            </a:r>
            <a:r>
              <a:rPr lang="en-US" sz="2300" dirty="0"/>
              <a:t> file found or specified on command line, using command line options.</a:t>
            </a:r>
          </a:p>
          <a:p>
            <a:r>
              <a:rPr lang="en-US" sz="2300" dirty="0"/>
              <a:t>Starting Chef Client, version 12.5.1</a:t>
            </a:r>
          </a:p>
          <a:p>
            <a:r>
              <a:rPr lang="en-US" sz="2300" dirty="0"/>
              <a:t>resolving cookbooks for run list: ["workstation::disable-</a:t>
            </a:r>
            <a:r>
              <a:rPr lang="en-US" sz="2300" dirty="0" err="1"/>
              <a:t>uac</a:t>
            </a:r>
            <a:r>
              <a:rPr lang="en-US" sz="2300" dirty="0"/>
              <a:t>"]</a:t>
            </a:r>
          </a:p>
          <a:p>
            <a:r>
              <a:rPr lang="en-US" sz="2300" dirty="0"/>
              <a:t>Synchronizing Cookbooks:</a:t>
            </a:r>
          </a:p>
          <a:p>
            <a:r>
              <a:rPr lang="en-US" sz="2300" dirty="0"/>
              <a:t>  - workstation (0.1.0)</a:t>
            </a:r>
          </a:p>
          <a:p>
            <a:r>
              <a:rPr lang="en-US" sz="2300" dirty="0"/>
              <a:t>Compiling Cookbooks...</a:t>
            </a:r>
          </a:p>
          <a:p>
            <a:r>
              <a:rPr lang="en-US" sz="2300" dirty="0"/>
              <a:t>Converging 2 resources</a:t>
            </a:r>
          </a:p>
          <a:p>
            <a:r>
              <a:rPr lang="en-US" sz="2300" dirty="0"/>
              <a:t>Recipe: workstation::disable-</a:t>
            </a:r>
            <a:r>
              <a:rPr lang="en-US" sz="2300" dirty="0" err="1"/>
              <a:t>uac</a:t>
            </a:r>
            <a:endParaRPr lang="en-US" sz="2300" dirty="0"/>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endParaRPr lang="en-US" sz="2300" dirty="0"/>
          </a:p>
          <a:p>
            <a:r>
              <a:rPr lang="en-US" sz="2300" dirty="0"/>
              <a:t>Running handlers:</a:t>
            </a:r>
          </a:p>
          <a:p>
            <a:r>
              <a:rPr lang="en-US" sz="2300" dirty="0"/>
              <a:t>Running handlers complete</a:t>
            </a:r>
          </a:p>
          <a:p>
            <a:r>
              <a:rPr lang="en-US" sz="2300" dirty="0"/>
              <a:t>Chef Client finished, 0/2 resources updated in 17 seconds</a:t>
            </a:r>
            <a:endParaRPr lang="en-US" sz="2300" dirty="0" smtClean="0"/>
          </a:p>
        </p:txBody>
      </p:sp>
      <p:sp>
        <p:nvSpPr>
          <p:cNvPr id="4" name="Text Placeholder 3"/>
          <p:cNvSpPr>
            <a:spLocks noGrp="1"/>
          </p:cNvSpPr>
          <p:nvPr>
            <p:ph type="body" sz="quarter" idx="11"/>
          </p:nvPr>
        </p:nvSpPr>
        <p:spPr>
          <a:xfrm>
            <a:off x="1121104" y="1214599"/>
            <a:ext cx="14644800" cy="1021368"/>
          </a:xfrm>
        </p:spPr>
        <p:txBody>
          <a:bodyPr/>
          <a:lstStyle/>
          <a:p>
            <a:r>
              <a:rPr lang="en-US" sz="2800" dirty="0"/>
              <a:t>$ </a:t>
            </a:r>
            <a:r>
              <a:rPr lang="en-US" sz="2800" dirty="0" smtClean="0"/>
              <a:t>chef-client </a:t>
            </a:r>
            <a:r>
              <a:rPr lang="en-US" sz="2800" dirty="0"/>
              <a:t>--local-mode -r "recipe[workstation</a:t>
            </a:r>
            <a:r>
              <a:rPr lang="en-US" sz="2800" dirty="0" smtClean="0"/>
              <a:t>::disable-</a:t>
            </a:r>
            <a:r>
              <a:rPr lang="en-US" sz="2800" dirty="0" err="1" smtClean="0"/>
              <a:t>uac</a:t>
            </a:r>
            <a:r>
              <a:rPr lang="en-US" sz="2800" dirty="0" smtClean="0"/>
              <a:t>]"</a:t>
            </a:r>
            <a:endParaRPr lang="en-US" sz="2800" dirty="0"/>
          </a:p>
        </p:txBody>
      </p:sp>
      <p:sp>
        <p:nvSpPr>
          <p:cNvPr id="5" name="Rectangle 4"/>
          <p:cNvSpPr/>
          <p:nvPr/>
        </p:nvSpPr>
        <p:spPr bwMode="auto">
          <a:xfrm>
            <a:off x="1121104" y="4411168"/>
            <a:ext cx="14644800" cy="61803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a:t>[2015-12-22T20:04:38+00:00] WARN: No </a:t>
            </a:r>
            <a:r>
              <a:rPr lang="en-US" dirty="0" err="1"/>
              <a:t>config</a:t>
            </a:r>
            <a:r>
              <a:rPr lang="en-US" dirty="0"/>
              <a:t> file found or specified on command line, using command line options.</a:t>
            </a:r>
          </a:p>
          <a:p>
            <a:r>
              <a:rPr lang="en-US" dirty="0"/>
              <a:t>Starting Chef Client, version 12.5.1</a:t>
            </a:r>
          </a:p>
          <a:p>
            <a:r>
              <a:rPr lang="en-US" dirty="0"/>
              <a:t>resolving cookbooks for run list: ["</a:t>
            </a:r>
            <a:r>
              <a:rPr lang="en-US" dirty="0" err="1"/>
              <a:t>iis</a:t>
            </a:r>
            <a:r>
              <a:rPr lang="en-US" dirty="0"/>
              <a:t>-demo::server", "workstation::disable-</a:t>
            </a:r>
            <a:r>
              <a:rPr lang="en-US" dirty="0" err="1"/>
              <a:t>uac</a:t>
            </a:r>
            <a:r>
              <a:rPr lang="en-US" dirty="0"/>
              <a:t>"]</a:t>
            </a:r>
          </a:p>
          <a:p>
            <a:r>
              <a:rPr lang="en-US" dirty="0"/>
              <a:t>Synchronizing Cookbooks:</a:t>
            </a:r>
          </a:p>
          <a:p>
            <a:r>
              <a:rPr lang="en-US" dirty="0"/>
              <a:t>  - </a:t>
            </a:r>
            <a:r>
              <a:rPr lang="en-US" dirty="0" err="1"/>
              <a:t>iis</a:t>
            </a:r>
            <a:r>
              <a:rPr lang="en-US" dirty="0"/>
              <a:t>-demo (0.1.0)</a:t>
            </a:r>
          </a:p>
          <a:p>
            <a:r>
              <a:rPr lang="en-US" dirty="0"/>
              <a:t>  - workstation (0.1.0)</a:t>
            </a:r>
          </a:p>
          <a:p>
            <a:r>
              <a:rPr lang="en-US" dirty="0"/>
              <a:t>Compiling Cookbooks...</a:t>
            </a:r>
          </a:p>
          <a:p>
            <a:r>
              <a:rPr lang="en-US" dirty="0"/>
              <a:t>Converging 5 resources</a:t>
            </a:r>
          </a:p>
          <a:p>
            <a:r>
              <a:rPr lang="en-US" dirty="0"/>
              <a:t>Recipe: </a:t>
            </a:r>
            <a:r>
              <a:rPr lang="en-US" dirty="0" err="1"/>
              <a:t>iis</a:t>
            </a:r>
            <a:r>
              <a:rPr lang="en-US" dirty="0"/>
              <a:t>-demo::</a:t>
            </a:r>
            <a:r>
              <a:rPr lang="en-US" dirty="0" smtClean="0"/>
              <a:t>server</a:t>
            </a:r>
            <a:endParaRPr lang="en-US" dirty="0"/>
          </a:p>
        </p:txBody>
      </p:sp>
      <p:sp>
        <p:nvSpPr>
          <p:cNvPr id="3" name="Title 2"/>
          <p:cNvSpPr>
            <a:spLocks noGrp="1"/>
          </p:cNvSpPr>
          <p:nvPr>
            <p:ph type="title"/>
          </p:nvPr>
        </p:nvSpPr>
        <p:spPr/>
        <p:txBody>
          <a:bodyPr>
            <a:normAutofit/>
          </a:bodyPr>
          <a:lstStyle/>
          <a:p>
            <a:r>
              <a:rPr lang="en-US" sz="6000" dirty="0" smtClean="0"/>
              <a:t>GE: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2800" dirty="0" smtClean="0"/>
              <a:t>$ </a:t>
            </a:r>
            <a:r>
              <a:rPr lang="en-US" sz="2800" dirty="0" smtClean="0"/>
              <a:t>chef-client </a:t>
            </a:r>
            <a:r>
              <a:rPr lang="en-US" sz="2800" dirty="0" smtClean="0"/>
              <a:t>--local-mode </a:t>
            </a:r>
            <a:r>
              <a:rPr lang="en-US" sz="2800" dirty="0" smtClean="0"/>
              <a:t>-</a:t>
            </a:r>
            <a:r>
              <a:rPr lang="en-US" sz="2800" dirty="0" smtClean="0"/>
              <a:t>r "recipe[</a:t>
            </a:r>
            <a:r>
              <a:rPr lang="en-US" sz="2800" dirty="0" err="1" smtClean="0"/>
              <a:t>iis</a:t>
            </a:r>
            <a:r>
              <a:rPr lang="en-US" sz="2800" dirty="0" smtClean="0"/>
              <a:t>-demo::server],recipe[workstation</a:t>
            </a:r>
            <a:r>
              <a:rPr lang="en-US" sz="2800" dirty="0" smtClean="0"/>
              <a:t>::disable-</a:t>
            </a:r>
            <a:r>
              <a:rPr lang="en-US" sz="2800" dirty="0" err="1" smtClean="0"/>
              <a:t>uac</a:t>
            </a:r>
            <a:r>
              <a:rPr lang="en-US" sz="2800" dirty="0" smtClean="0"/>
              <a:t>]"</a:t>
            </a:r>
            <a:endParaRPr lang="en-US" sz="28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Rectangle 6"/>
          <p:cNvSpPr/>
          <p:nvPr/>
        </p:nvSpPr>
        <p:spPr bwMode="auto">
          <a:xfrm>
            <a:off x="1121104" y="5535123"/>
            <a:ext cx="14644800" cy="97997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0000" lnSpcReduction="20000"/>
          </a:bodyPr>
          <a:lstStyle/>
          <a:p>
            <a:r>
              <a:rPr lang="en-US" dirty="0"/>
              <a:t>https://docs.chef.io/recipes.html#include-recipes</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a:t>
            </a:r>
            <a:r>
              <a:rPr lang="en-US" dirty="0" smtClean="0"/>
              <a:t>::disable-</a:t>
            </a:r>
            <a:r>
              <a:rPr lang="en-US" dirty="0" err="1" smtClean="0"/>
              <a:t>uac</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disable-</a:t>
            </a:r>
            <a:r>
              <a:rPr lang="en-US" dirty="0" err="1" smtClean="0"/>
              <a:t>uac</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a:t>
            </a:r>
            <a:r>
              <a:rPr lang="en-US" dirty="0" smtClean="0"/>
              <a:t>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err="1" smtClean="0"/>
              <a:t>iis</a:t>
            </a:r>
            <a:r>
              <a:rPr lang="en-US" dirty="0" smtClean="0"/>
              <a:t>-demo::server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recipe from the </a:t>
            </a:r>
            <a:r>
              <a:rPr lang="uk-UA" dirty="0" smtClean="0"/>
              <a:t>'</a:t>
            </a:r>
            <a:r>
              <a:rPr lang="en-US" dirty="0" err="1" smtClean="0"/>
              <a:t>iis</a:t>
            </a:r>
            <a:r>
              <a:rPr lang="en-US" dirty="0" smtClean="0"/>
              <a:t>-demo</a:t>
            </a:r>
            <a:r>
              <a:rPr lang="uk-UA" dirty="0" smtClean="0"/>
              <a:t>'</a:t>
            </a:r>
            <a:r>
              <a:rPr lang="en-US" dirty="0" smtClean="0"/>
              <a:t>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a:t>L</a:t>
            </a:r>
            <a:r>
              <a:rPr lang="en-US" dirty="0" smtClean="0"/>
              <a:t>ocally apply a cookbook's recipe with chef-client.</a:t>
            </a:r>
            <a:endParaRPr lang="en-US" dirty="0"/>
          </a:p>
          <a:p>
            <a:pPr marL="1219169" lvl="2" indent="-609585">
              <a:buFont typeface="Wingdings" panose="05000000000000000000" pitchFamily="2" charset="2"/>
              <a:buChar char="Ø"/>
            </a:pPr>
            <a:r>
              <a:rPr lang="en-US" dirty="0"/>
              <a:t>L</a:t>
            </a:r>
            <a:r>
              <a:rPr lang="en-US" dirty="0" smtClean="0"/>
              <a:t>ocally apply multiple cookbooks' recipes with chef-client.</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a:t>
            </a:r>
            <a:r>
              <a:rPr lang="en-US" dirty="0" smtClean="0"/>
              <a:t>recipe. </a:t>
            </a:r>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GE: 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smtClean="0"/>
              <a:t>workstation</a:t>
            </a:r>
            <a:r>
              <a:rPr lang="en-US" dirty="0" smtClean="0"/>
              <a:t>::disable-</a:t>
            </a:r>
            <a:r>
              <a:rPr lang="en-US" dirty="0" err="1" smtClean="0"/>
              <a:t>uac</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~/cookbooks/workstation/recipes/default.rb</a:t>
            </a:r>
            <a:endParaRPr lang="en-US" dirty="0"/>
          </a:p>
        </p:txBody>
      </p:sp>
      <p:sp>
        <p:nvSpPr>
          <p:cNvPr id="8" name="Text Placeholder 7"/>
          <p:cNvSpPr>
            <a:spLocks noGrp="1"/>
          </p:cNvSpPr>
          <p:nvPr>
            <p:ph type="body" sz="quarter" idx="13"/>
          </p:nvPr>
        </p:nvSpPr>
        <p:spPr>
          <a:xfrm>
            <a:off x="1135042" y="6772841"/>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Starting Chef Client, version 12.5.1</a:t>
            </a:r>
          </a:p>
          <a:p>
            <a:r>
              <a:rPr lang="en-US" sz="2300" dirty="0"/>
              <a:t>resolving cookbooks for run list: ["workstation"]</a:t>
            </a:r>
          </a:p>
          <a:p>
            <a:r>
              <a:rPr lang="en-US" sz="2300" dirty="0"/>
              <a:t>Synchronizing Cookbooks:</a:t>
            </a:r>
          </a:p>
          <a:p>
            <a:r>
              <a:rPr lang="en-US" sz="2300" dirty="0"/>
              <a:t>  - workstation (0.1.0)</a:t>
            </a:r>
          </a:p>
          <a:p>
            <a:r>
              <a:rPr lang="en-US" sz="2300" dirty="0"/>
              <a:t>Compiling Cookbooks...</a:t>
            </a:r>
          </a:p>
          <a:p>
            <a:r>
              <a:rPr lang="en-US" sz="2300" dirty="0"/>
              <a:t>Converging 2 resources</a:t>
            </a:r>
          </a:p>
          <a:p>
            <a:r>
              <a:rPr lang="en-US" sz="2300" dirty="0"/>
              <a:t>Recipe: workstation::disable-</a:t>
            </a:r>
            <a:r>
              <a:rPr lang="en-US" sz="2300" dirty="0" err="1"/>
              <a:t>uac</a:t>
            </a:r>
            <a:endParaRPr lang="en-US" sz="2300" dirty="0"/>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endParaRPr lang="en-US" sz="2300" dirty="0"/>
          </a:p>
          <a:p>
            <a:r>
              <a:rPr lang="en-US" sz="2300" dirty="0"/>
              <a:t>Running handlers</a:t>
            </a:r>
            <a:r>
              <a:rPr lang="en-US" sz="2300" dirty="0" smtClean="0"/>
              <a:t>:</a:t>
            </a:r>
            <a:endParaRPr lang="en-US" sz="2300" dirty="0"/>
          </a:p>
        </p:txBody>
      </p:sp>
      <p:sp>
        <p:nvSpPr>
          <p:cNvPr id="3" name="Title 2"/>
          <p:cNvSpPr>
            <a:spLocks noGrp="1"/>
          </p:cNvSpPr>
          <p:nvPr>
            <p:ph type="title"/>
          </p:nvPr>
        </p:nvSpPr>
        <p:spPr/>
        <p:txBody>
          <a:bodyPr/>
          <a:lstStyle/>
          <a:p>
            <a:r>
              <a:rPr lang="en-US" dirty="0" smtClean="0"/>
              <a:t>GE: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a:t>
            </a:r>
            <a:r>
              <a:rPr lang="en-US" sz="3200" dirty="0" smtClean="0"/>
              <a:t>chef-client </a:t>
            </a:r>
            <a:r>
              <a:rPr lang="en-US" sz="3200" dirty="0" smtClean="0"/>
              <a:t>--local-mode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workstation</a:t>
            </a:r>
          </a:p>
          <a:p>
            <a:r>
              <a:rPr lang="en-US" dirty="0" smtClean="0">
                <a:latin typeface="+mj-lt"/>
              </a:rPr>
              <a:t>$ git add .</a:t>
            </a:r>
          </a:p>
          <a:p>
            <a:r>
              <a:rPr lang="en-US" dirty="0" smtClean="0">
                <a:latin typeface="+mj-lt"/>
              </a:rPr>
              <a:t>$ git commit -m "Default recipe includes the setup recipe"</a:t>
            </a:r>
            <a:endParaRPr lang="en-US" dirty="0">
              <a:latin typeface="+mj-lt"/>
            </a:endParaRPr>
          </a:p>
        </p:txBody>
      </p:sp>
    </p:spTree>
    <p:extLst>
      <p:ext uri="{BB962C8B-B14F-4D97-AF65-F5344CB8AC3E}">
        <p14:creationId xmlns:p14="http://schemas.microsoft.com/office/powerpoint/2010/main" val="6405831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t>
            </a:r>
            <a:r>
              <a:rPr lang="en-US" dirty="0" err="1" smtClean="0"/>
              <a:t>iis</a:t>
            </a:r>
            <a:r>
              <a:rPr lang="en-US" dirty="0" smtClean="0"/>
              <a:t>-demo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t>
            </a:r>
            <a:r>
              <a:rPr lang="en-US" sz="3200" dirty="0" err="1" smtClean="0"/>
              <a:t>iis</a:t>
            </a:r>
            <a:r>
              <a:rPr lang="en-US" sz="3200" dirty="0" smtClean="0"/>
              <a:t>-demo"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err="1" smtClean="0">
                <a:solidFill>
                  <a:schemeClr val="tx1"/>
                </a:solidFill>
                <a:latin typeface="+mj-lt"/>
                <a:cs typeface="Courier New" panose="02070309020205020404" pitchFamily="49" charset="0"/>
              </a:rPr>
              <a:t>iis</a:t>
            </a:r>
            <a:r>
              <a:rPr lang="en-US" sz="3200" dirty="0" smtClean="0">
                <a:solidFill>
                  <a:schemeClr val="tx1"/>
                </a:solidFill>
                <a:latin typeface="+mj-lt"/>
                <a:cs typeface="Courier New" panose="02070309020205020404" pitchFamily="49" charset="0"/>
              </a:rPr>
              <a:t>-demo</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t>
            </a:r>
            <a:r>
              <a:rPr lang="en-US" sz="3200" dirty="0" err="1" smtClean="0">
                <a:cs typeface="Courier New" panose="02070309020205020404" pitchFamily="49" charset="0"/>
              </a:rPr>
              <a:t>iis</a:t>
            </a:r>
            <a:r>
              <a:rPr lang="en-US" sz="3200" dirty="0" smtClean="0">
                <a:cs typeface="Courier New" panose="02070309020205020404" pitchFamily="49" charset="0"/>
              </a:rPr>
              <a:t>-demo]"</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t>
            </a:r>
            <a:r>
              <a:rPr lang="en-US" sz="4800" dirty="0" err="1" smtClean="0"/>
              <a:t>iis</a:t>
            </a:r>
            <a:r>
              <a:rPr lang="en-US" sz="4800" dirty="0" smtClean="0"/>
              <a:t>-demo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smtClean="0"/>
              <a:t>iis</a:t>
            </a:r>
            <a:r>
              <a:rPr lang="en-US" dirty="0" smtClean="0"/>
              <a:t>-demo</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err="1" smtClean="0"/>
              <a:t>iis</a:t>
            </a:r>
            <a:r>
              <a:rPr lang="en-US" dirty="0" smtClean="0"/>
              <a:t>-demo::server</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t>
            </a:r>
            <a:r>
              <a:rPr lang="en-US" dirty="0" err="1" smtClean="0"/>
              <a:t>iis</a:t>
            </a:r>
            <a:r>
              <a:rPr lang="en-US" dirty="0" smtClean="0"/>
              <a:t>-demo/recipes/default.rb</a:t>
            </a:r>
            <a:endParaRPr lang="en-US" dirty="0"/>
          </a:p>
        </p:txBody>
      </p:sp>
      <p:sp>
        <p:nvSpPr>
          <p:cNvPr id="8" name="Text Placeholder 7"/>
          <p:cNvSpPr>
            <a:spLocks noGrp="1"/>
          </p:cNvSpPr>
          <p:nvPr>
            <p:ph type="body" sz="quarter" idx="13"/>
          </p:nvPr>
        </p:nvSpPr>
        <p:spPr>
          <a:xfrm>
            <a:off x="1107431" y="6815386"/>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[2015-09-15T15:23:18+00:00] WARN: No config file found or specified on command line, using command line options.</a:t>
            </a:r>
          </a:p>
          <a:p>
            <a:r>
              <a:rPr lang="en-US" sz="2300" dirty="0"/>
              <a:t>Starting Chef Client, version 12.3.0</a:t>
            </a:r>
          </a:p>
          <a:p>
            <a:r>
              <a:rPr lang="en-US" sz="2300" dirty="0"/>
              <a:t>resolving cookbooks for run list: [</a:t>
            </a:r>
            <a:r>
              <a:rPr lang="en-US" sz="2300" dirty="0" smtClean="0"/>
              <a:t>"</a:t>
            </a:r>
            <a:r>
              <a:rPr lang="en-US" sz="2300" dirty="0" err="1" smtClean="0"/>
              <a:t>iis</a:t>
            </a:r>
            <a:r>
              <a:rPr lang="en-US" sz="2300" dirty="0" smtClean="0"/>
              <a:t>-demo"</a:t>
            </a:r>
            <a:r>
              <a:rPr lang="en-US" sz="2300" dirty="0"/>
              <a:t>]</a:t>
            </a:r>
          </a:p>
          <a:p>
            <a:r>
              <a:rPr lang="en-US" sz="2300" dirty="0"/>
              <a:t>Synchronizing Cookbooks:</a:t>
            </a:r>
          </a:p>
          <a:p>
            <a:r>
              <a:rPr lang="en-US" sz="2300" dirty="0"/>
              <a:t>  - </a:t>
            </a:r>
            <a:r>
              <a:rPr lang="en-US" sz="2300" dirty="0" err="1" smtClean="0"/>
              <a:t>iis</a:t>
            </a:r>
            <a:r>
              <a:rPr lang="en-US" sz="2300" dirty="0" smtClean="0"/>
              <a:t>-demo</a:t>
            </a:r>
            <a:endParaRPr lang="en-US" sz="2300" dirty="0"/>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t>
            </a:r>
            <a:r>
              <a:rPr lang="en-US" dirty="0" err="1" smtClean="0"/>
              <a:t>iis</a:t>
            </a:r>
            <a:r>
              <a:rPr lang="en-US" dirty="0" smtClean="0"/>
              <a:t>-demo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chef-client --local-mode -r "recipe[</a:t>
            </a:r>
            <a:r>
              <a:rPr lang="en-US" sz="3200" dirty="0" err="1" smtClean="0"/>
              <a:t>iis</a:t>
            </a:r>
            <a:r>
              <a:rPr lang="en-US" sz="3200" dirty="0" smtClean="0"/>
              <a:t>-demo]"</a:t>
            </a:r>
            <a:endParaRPr lang="en-US" sz="3200"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a:t>
            </a:r>
            <a:r>
              <a:rPr lang="en-US" dirty="0" err="1" smtClean="0">
                <a:latin typeface="+mj-lt"/>
              </a:rPr>
              <a:t>iis</a:t>
            </a:r>
            <a:r>
              <a:rPr lang="en-US" dirty="0" smtClean="0">
                <a:latin typeface="+mj-lt"/>
              </a:rPr>
              <a:t>-demo</a:t>
            </a:r>
          </a:p>
          <a:p>
            <a:r>
              <a:rPr lang="en-US" dirty="0" smtClean="0">
                <a:latin typeface="+mj-lt"/>
              </a:rPr>
              <a:t>$ git add .</a:t>
            </a:r>
          </a:p>
          <a:p>
            <a:r>
              <a:rPr lang="en-US" dirty="0" smtClean="0">
                <a:latin typeface="+mj-lt"/>
              </a:rPr>
              <a:t>$ git commit -m "Default recipe includes the server recipe"</a:t>
            </a:r>
            <a:endParaRPr lang="en-US" dirty="0">
              <a:latin typeface="+mj-lt"/>
            </a:endParaRPr>
          </a:p>
        </p:txBody>
      </p:sp>
    </p:spTree>
    <p:extLst>
      <p:ext uri="{BB962C8B-B14F-4D97-AF65-F5344CB8AC3E}">
        <p14:creationId xmlns:p14="http://schemas.microsoft.com/office/powerpoint/2010/main" val="108786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chef-apply</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mj-lt"/>
                <a:cs typeface="Courier New" panose="02070309020205020404" pitchFamily="49" charset="0"/>
              </a:rPr>
              <a:t>c</a:t>
            </a:r>
            <a:r>
              <a:rPr lang="en-US" dirty="0" smtClean="0">
                <a:latin typeface="+mj-lt"/>
                <a:cs typeface="Courier New" panose="02070309020205020404" pitchFamily="49" charset="0"/>
              </a:rPr>
              <a:t>hef-apply</a:t>
            </a:r>
            <a:r>
              <a:rPr lang="en-US" dirty="0" smtClean="0">
                <a:latin typeface="+mj-lt"/>
              </a:rPr>
              <a:t> </a:t>
            </a:r>
            <a:r>
              <a:rPr lang="en-US" dirty="0" smtClean="0"/>
              <a:t>is a great tool for applying resources (</a:t>
            </a:r>
            <a:r>
              <a:rPr lang="en-US" dirty="0" smtClean="0">
                <a:latin typeface="Courier New" panose="02070309020205020404" pitchFamily="49" charset="0"/>
                <a:cs typeface="Courier New" panose="02070309020205020404" pitchFamily="49" charset="0"/>
              </a:rPr>
              <a:t>-e</a:t>
            </a:r>
            <a:r>
              <a:rPr lang="en-US" dirty="0" smtClean="0"/>
              <a:t>) and for individual recipes but it doesn't know how to apply a cookbook.</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95379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2800" dirty="0" smtClean="0"/>
              <a:t>$ chef-client </a:t>
            </a:r>
            <a:r>
              <a:rPr lang="en-US" sz="2800" dirty="0"/>
              <a:t>--local-mode </a:t>
            </a:r>
            <a:r>
              <a:rPr lang="en-US" sz="2800" dirty="0" smtClean="0"/>
              <a:t>–r "</a:t>
            </a:r>
            <a:r>
              <a:rPr lang="en-US" sz="2800" dirty="0"/>
              <a:t>recipe[workstation</a:t>
            </a:r>
            <a:r>
              <a:rPr lang="en-US" sz="2800" dirty="0" smtClean="0"/>
              <a:t>::disable-</a:t>
            </a:r>
            <a:r>
              <a:rPr lang="en-US" sz="2800" dirty="0" err="1" smtClean="0"/>
              <a:t>uac</a:t>
            </a:r>
            <a:r>
              <a:rPr lang="en-US" sz="2800" dirty="0" smtClean="0"/>
              <a:t>]"</a:t>
            </a:r>
            <a:endParaRPr lang="en-US" sz="2800" dirty="0"/>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a:t>
            </a:r>
            <a:r>
              <a:rPr lang="en-US" dirty="0" smtClean="0"/>
              <a:t>'disable-</a:t>
            </a:r>
            <a:r>
              <a:rPr lang="en-US" dirty="0" err="1" smtClean="0"/>
              <a:t>uac</a:t>
            </a:r>
            <a:r>
              <a:rPr lang="en-US" dirty="0" smtClean="0"/>
              <a:t>' </a:t>
            </a:r>
            <a:r>
              <a:rPr lang="en-US" dirty="0" smtClean="0"/>
              <a:t>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a:t>
            </a:r>
            <a:r>
              <a:rPr lang="en-US" sz="3200" dirty="0" smtClean="0"/>
              <a:t>chef-client </a:t>
            </a:r>
            <a:r>
              <a:rPr lang="en-US" sz="3200" dirty="0"/>
              <a:t>--local-mode -r "recipe</a:t>
            </a:r>
            <a:r>
              <a:rPr lang="en-US" sz="3200" dirty="0" smtClean="0"/>
              <a:t>[</a:t>
            </a:r>
            <a:r>
              <a:rPr lang="en-US" sz="3200" dirty="0" err="1" smtClean="0"/>
              <a:t>iis</a:t>
            </a:r>
            <a:r>
              <a:rPr lang="en-US" sz="3200" dirty="0" smtClean="0"/>
              <a:t>-demo:</a:t>
            </a:r>
            <a:r>
              <a:rPr lang="en-US" sz="3200" dirty="0"/>
              <a:t>:server]"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t>
            </a:r>
            <a:r>
              <a:rPr lang="en-US" dirty="0" err="1" smtClean="0"/>
              <a:t>iis</a:t>
            </a:r>
            <a:r>
              <a:rPr lang="en-US" dirty="0" smtClean="0"/>
              <a:t>-demo'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2800" dirty="0"/>
              <a:t>$ </a:t>
            </a:r>
            <a:r>
              <a:rPr lang="en-US" sz="2800" dirty="0" smtClean="0"/>
              <a:t> </a:t>
            </a:r>
            <a:r>
              <a:rPr lang="en-US" sz="2800" dirty="0"/>
              <a:t>chef</a:t>
            </a:r>
            <a:r>
              <a:rPr lang="en-US" sz="2800" dirty="0" smtClean="0"/>
              <a:t>-client --local-mode </a:t>
            </a:r>
            <a:r>
              <a:rPr lang="en-US" sz="2800" dirty="0" smtClean="0"/>
              <a:t>-</a:t>
            </a:r>
            <a:r>
              <a:rPr lang="en-US" sz="2800" dirty="0" smtClean="0"/>
              <a:t>r "recipe[workstation</a:t>
            </a:r>
            <a:r>
              <a:rPr lang="en-US" sz="2800" dirty="0" smtClean="0"/>
              <a:t>::disable-</a:t>
            </a:r>
            <a:r>
              <a:rPr lang="en-US" sz="2800" dirty="0" err="1" smtClean="0"/>
              <a:t>uac</a:t>
            </a:r>
            <a:r>
              <a:rPr lang="en-US" sz="2800" dirty="0" smtClean="0"/>
              <a:t>],</a:t>
            </a:r>
            <a:r>
              <a:rPr lang="en-US" sz="2800" dirty="0" smtClean="0"/>
              <a:t>recipe[</a:t>
            </a:r>
            <a:r>
              <a:rPr lang="en-US" sz="2800" dirty="0" err="1" smtClean="0"/>
              <a:t>iis</a:t>
            </a:r>
            <a:r>
              <a:rPr lang="en-US" sz="2800" dirty="0" smtClean="0"/>
              <a:t>-demo::server]"</a:t>
            </a:r>
            <a:endParaRPr lang="en-US" sz="28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a:t>
            </a:r>
            <a:r>
              <a:rPr lang="en-US" dirty="0" smtClean="0"/>
              <a:t>'disable-</a:t>
            </a:r>
            <a:r>
              <a:rPr lang="en-US" dirty="0" err="1" smtClean="0"/>
              <a:t>uac</a:t>
            </a:r>
            <a:r>
              <a:rPr lang="en-US" dirty="0" smtClean="0"/>
              <a:t>' </a:t>
            </a:r>
            <a:r>
              <a:rPr lang="en-US" dirty="0" smtClean="0"/>
              <a:t>recipe from the 'workstation' cookbook</a:t>
            </a:r>
          </a:p>
          <a:p>
            <a:pPr marL="918611" lvl="1" indent="-609585">
              <a:buFontTx/>
              <a:buChar char="•"/>
            </a:pPr>
            <a:r>
              <a:rPr lang="en-US" dirty="0" smtClean="0"/>
              <a:t>The 'server' recipe </a:t>
            </a:r>
            <a:r>
              <a:rPr lang="en-US" dirty="0"/>
              <a:t>from the </a:t>
            </a:r>
            <a:r>
              <a:rPr lang="en-US" dirty="0" smtClean="0"/>
              <a:t>'</a:t>
            </a:r>
            <a:r>
              <a:rPr lang="en-US" dirty="0" err="1" smtClean="0"/>
              <a:t>iis</a:t>
            </a:r>
            <a:r>
              <a:rPr lang="en-US" dirty="0" smtClean="0"/>
              <a:t>-demo'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cs typeface="Courier New" panose="02070309020205020404" pitchFamily="49" charset="0"/>
              </a:rPr>
              <a:t>-r "recipe[COOKBOOK::RECIPE]"</a:t>
            </a:r>
          </a:p>
        </p:txBody>
      </p:sp>
      <p:sp>
        <p:nvSpPr>
          <p:cNvPr id="3" name="Subtitle 2"/>
          <p:cNvSpPr>
            <a:spLocks noGrp="1"/>
          </p:cNvSpPr>
          <p:nvPr>
            <p:ph type="subTitle" idx="1"/>
          </p:nvPr>
        </p:nvSpPr>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15251</TotalTime>
  <Words>2854</Words>
  <Application>Microsoft Macintosh PowerPoint</Application>
  <PresentationFormat>Custom</PresentationFormat>
  <Paragraphs>335</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Courier New</vt:lpstr>
      <vt:lpstr>Gill Sans MT</vt:lpstr>
      <vt:lpstr>Wingdings</vt:lpstr>
      <vt:lpstr>Arial</vt:lpstr>
      <vt:lpstr>ChefDk3.2Template</vt:lpstr>
      <vt:lpstr>chef-client</vt:lpstr>
      <vt:lpstr>Objectives</vt:lpstr>
      <vt:lpstr>chef-apply</vt:lpstr>
      <vt:lpstr>chef-client</vt:lpstr>
      <vt:lpstr>Demo: Using 'chef-client' to Locally Apply Recipes</vt:lpstr>
      <vt:lpstr>Demo: Using 'chef-client' to Locally Apply Recipes</vt:lpstr>
      <vt:lpstr>Demo: Using 'chef-client' to Locally Apply Recipes</vt:lpstr>
      <vt:lpstr>--local-mode</vt:lpstr>
      <vt:lpstr>-r "recipe[COOKBOOK::RECIPE]"</vt:lpstr>
      <vt:lpstr>Group Exercise: Return Home First</vt:lpstr>
      <vt:lpstr>GE: Apply the 'iis-demo::server' Recipe Locally</vt:lpstr>
      <vt:lpstr>GE: Create Cookbooks Dir and Move the Cookbook</vt:lpstr>
      <vt:lpstr>GE: Apply the Cookbook Recipe Locally</vt:lpstr>
      <vt:lpstr>GE: Apply the Cookbook Recipe Locally</vt:lpstr>
      <vt:lpstr>GE: Apply Both Recipes Locally</vt:lpstr>
      <vt:lpstr>-r "recipe[COOKBOOK(::default)]"</vt:lpstr>
      <vt:lpstr>include_recipe</vt:lpstr>
      <vt:lpstr>Demo: Including a Recipe</vt:lpstr>
      <vt:lpstr>Demo: Including a Recipe</vt:lpstr>
      <vt:lpstr>GE: The Default Recipe Includes the Setup Recipe</vt:lpstr>
      <vt:lpstr>GE: Apply the Cookbook's Default Recipe</vt:lpstr>
      <vt:lpstr>GE: Commit Your Work</vt:lpstr>
      <vt:lpstr>Lab: Update the iis-demo Cookbook</vt:lpstr>
      <vt:lpstr>Lab: The Default Recipe Includes the iis-demo Recipe</vt:lpstr>
      <vt:lpstr>Lab: Applying the iis-demo Default Recipe</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1931</cp:revision>
  <cp:lastPrinted>2015-02-07T23:49:10Z</cp:lastPrinted>
  <dcterms:created xsi:type="dcterms:W3CDTF">2012-09-13T17:36:07Z</dcterms:created>
  <dcterms:modified xsi:type="dcterms:W3CDTF">2015-12-22T20:14:45Z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